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3-1.png>
</file>

<file path=ppt/media/image-3-2.png>
</file>

<file path=ppt/media/image-5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246beed9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490975" y="1451670"/>
            <a:ext cx="6161752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4800"/>
              </a:lnSpc>
              <a:spcAft>
                <a:spcPts val="1800"/>
              </a:spcAft>
              <a:buNone/>
            </a:pPr>
            <a:r>
              <a:rPr lang="en-US" sz="4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Geant4 Log Analyzer</a:t>
            </a:r>
            <a:endParaRPr lang="en-US" sz="4800" dirty="0"/>
          </a:p>
        </p:txBody>
      </p:sp>
      <p:sp>
        <p:nvSpPr>
          <p:cNvPr id="4" name="Text 1"/>
          <p:cNvSpPr/>
          <p:nvPr/>
        </p:nvSpPr>
        <p:spPr>
          <a:xfrm>
            <a:off x="925957" y="2442270"/>
            <a:ext cx="7291938" cy="373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940"/>
              </a:lnSpc>
              <a:spcAft>
                <a:spcPts val="3600"/>
              </a:spcAft>
              <a:buNone/>
            </a:pPr>
            <a:r>
              <a:rPr lang="en-US" sz="21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Автоматический анализ и визуализация логов симуляции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925957" y="3425130"/>
            <a:ext cx="7291938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Проект по обработке многопоточных логов Geant4</a:t>
            </a:r>
            <a:endParaRPr lang="en-US" sz="1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Shape 1"/>
          <p:cNvSpPr/>
          <p:nvPr/>
        </p:nvSpPr>
        <p:spPr>
          <a:xfrm>
            <a:off x="495300" y="381000"/>
            <a:ext cx="0" cy="419100"/>
          </a:xfrm>
          <a:prstGeom prst="line">
            <a:avLst/>
          </a:prstGeom>
          <a:noFill/>
          <a:ln w="76200">
            <a:solidFill>
              <a:srgbClr val="B165F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8200" y="381000"/>
            <a:ext cx="4012501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330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Технологии</a:t>
            </a:r>
            <a:endParaRPr lang="en-US" sz="3300" dirty="0"/>
          </a:p>
        </p:txBody>
      </p:sp>
      <p:sp>
        <p:nvSpPr>
          <p:cNvPr id="5" name="Text 3"/>
          <p:cNvSpPr/>
          <p:nvPr/>
        </p:nvSpPr>
        <p:spPr>
          <a:xfrm>
            <a:off x="457200" y="1028700"/>
            <a:ext cx="2049970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1200"/>
              </a:spcAft>
              <a:buNone/>
            </a:pPr>
            <a:r>
              <a:rPr lang="en-US" sz="195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Стек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457200" y="1608534"/>
            <a:ext cx="4000500" cy="742801"/>
          </a:xfrm>
          <a:prstGeom prst="roundRect">
            <a:avLst>
              <a:gd name="adj" fmla="val 10258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7" name="Shape 5"/>
          <p:cNvSpPr/>
          <p:nvPr/>
        </p:nvSpPr>
        <p:spPr>
          <a:xfrm>
            <a:off x="476250" y="1608534"/>
            <a:ext cx="0" cy="742801"/>
          </a:xfrm>
          <a:prstGeom prst="line">
            <a:avLst/>
          </a:prstGeom>
          <a:noFill/>
          <a:ln w="38100">
            <a:solidFill>
              <a:srgbClr val="B165FB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647700" y="1760934"/>
            <a:ext cx="3730752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20"/>
              </a:lnSpc>
              <a:buNone/>
            </a:pPr>
            <a:r>
              <a:rPr lang="en-US" sz="13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Python 3.8+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47700" y="2012305"/>
            <a:ext cx="37307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70"/>
              </a:lnSpc>
              <a:spcBef>
                <a:spcPts val="360"/>
              </a:spcBef>
              <a:buNone/>
            </a:pPr>
            <a:r>
              <a:rPr lang="en-US" sz="10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Основной язык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457200" y="2625626"/>
            <a:ext cx="4000500" cy="742801"/>
          </a:xfrm>
          <a:prstGeom prst="roundRect">
            <a:avLst>
              <a:gd name="adj" fmla="val 10258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Shape 9"/>
          <p:cNvSpPr/>
          <p:nvPr/>
        </p:nvSpPr>
        <p:spPr>
          <a:xfrm>
            <a:off x="476250" y="2625626"/>
            <a:ext cx="0" cy="742801"/>
          </a:xfrm>
          <a:prstGeom prst="line">
            <a:avLst/>
          </a:prstGeom>
          <a:noFill/>
          <a:ln w="38100">
            <a:solidFill>
              <a:srgbClr val="40695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47700" y="2778026"/>
            <a:ext cx="3730752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20"/>
              </a:lnSpc>
              <a:buNone/>
            </a:pPr>
            <a:r>
              <a:rPr lang="en-US" sz="13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Библиотеки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647700" y="3029396"/>
            <a:ext cx="37307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70"/>
              </a:lnSpc>
              <a:spcBef>
                <a:spcPts val="360"/>
              </a:spcBef>
              <a:buNone/>
            </a:pPr>
            <a:r>
              <a:rPr lang="en-US" sz="10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NumPy, Matplotlib, Seaborn</a:t>
            </a:r>
            <a:endParaRPr lang="en-US" sz="1050" dirty="0"/>
          </a:p>
        </p:txBody>
      </p:sp>
      <p:sp>
        <p:nvSpPr>
          <p:cNvPr id="14" name="Text 12"/>
          <p:cNvSpPr/>
          <p:nvPr/>
        </p:nvSpPr>
        <p:spPr>
          <a:xfrm>
            <a:off x="457200" y="3642717"/>
            <a:ext cx="4000500" cy="742801"/>
          </a:xfrm>
          <a:prstGeom prst="roundRect">
            <a:avLst>
              <a:gd name="adj" fmla="val 10258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476250" y="3642717"/>
            <a:ext cx="0" cy="742801"/>
          </a:xfrm>
          <a:prstGeom prst="line">
            <a:avLst/>
          </a:prstGeom>
          <a:noFill/>
          <a:ln w="38100">
            <a:solidFill>
              <a:srgbClr val="B165FB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47700" y="3795117"/>
            <a:ext cx="3730752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20"/>
              </a:lnSpc>
              <a:buNone/>
            </a:pPr>
            <a:r>
              <a:rPr lang="en-US" sz="13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GUI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647700" y="4046488"/>
            <a:ext cx="37307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70"/>
              </a:lnSpc>
              <a:spcBef>
                <a:spcPts val="360"/>
              </a:spcBef>
              <a:buNone/>
            </a:pPr>
            <a:r>
              <a:rPr lang="en-US" sz="10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tkinter, Pillow</a:t>
            </a:r>
            <a:endParaRPr lang="en-US" sz="1050" dirty="0"/>
          </a:p>
        </p:txBody>
      </p:sp>
      <p:sp>
        <p:nvSpPr>
          <p:cNvPr id="18" name="Text 16"/>
          <p:cNvSpPr/>
          <p:nvPr/>
        </p:nvSpPr>
        <p:spPr>
          <a:xfrm>
            <a:off x="4686300" y="1235273"/>
            <a:ext cx="2049970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1200"/>
              </a:spcAft>
              <a:buNone/>
            </a:pPr>
            <a:r>
              <a:rPr lang="en-US" sz="195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Деплой</a:t>
            </a:r>
            <a:endParaRPr lang="en-US" sz="1950" dirty="0"/>
          </a:p>
        </p:txBody>
      </p:sp>
      <p:pic>
        <p:nvPicPr>
          <p:cNvPr id="19" name="Image 0" descr="/tmp/rasterized-gradient-35acdd5a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6300" y="1815108"/>
            <a:ext cx="4000500" cy="862608"/>
          </a:xfrm>
          <a:prstGeom prst="rect">
            <a:avLst/>
          </a:prstGeom>
        </p:spPr>
      </p:pic>
      <p:sp>
        <p:nvSpPr>
          <p:cNvPr id="20" name="Text 17"/>
          <p:cNvSpPr/>
          <p:nvPr/>
        </p:nvSpPr>
        <p:spPr>
          <a:xfrm>
            <a:off x="4869061" y="1997869"/>
            <a:ext cx="3707678" cy="2513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80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PyInstaller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4869061" y="2294930"/>
            <a:ext cx="3707678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75"/>
              </a:lnSpc>
              <a:spcBef>
                <a:spcPts val="360"/>
              </a:spcBef>
              <a:buNone/>
            </a:pPr>
            <a:r>
              <a:rPr lang="en-US" sz="11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Windows EXE</a:t>
            </a:r>
            <a:endParaRPr lang="en-US" sz="1125" dirty="0"/>
          </a:p>
        </p:txBody>
      </p:sp>
      <p:sp>
        <p:nvSpPr>
          <p:cNvPr id="22" name="Text 19"/>
          <p:cNvSpPr/>
          <p:nvPr/>
        </p:nvSpPr>
        <p:spPr>
          <a:xfrm>
            <a:off x="4686300" y="2982516"/>
            <a:ext cx="4000500" cy="1196280"/>
          </a:xfrm>
          <a:prstGeom prst="roundRect">
            <a:avLst>
              <a:gd name="adj" fmla="val 6370"/>
            </a:avLst>
          </a:prstGeom>
          <a:solidFill>
            <a:srgbClr val="181B2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3" name="Text 20"/>
          <p:cNvSpPr/>
          <p:nvPr/>
        </p:nvSpPr>
        <p:spPr>
          <a:xfrm>
            <a:off x="4838700" y="3134916"/>
            <a:ext cx="376961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pyinstaller --onefile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4838700" y="3447306"/>
            <a:ext cx="376961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Bef>
                <a:spcPts val="360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--windowed</a:t>
            </a:r>
            <a:endParaRPr lang="en-US" sz="1500" dirty="0"/>
          </a:p>
        </p:txBody>
      </p:sp>
      <p:sp>
        <p:nvSpPr>
          <p:cNvPr id="25" name="Text 22"/>
          <p:cNvSpPr/>
          <p:nvPr/>
        </p:nvSpPr>
        <p:spPr>
          <a:xfrm>
            <a:off x="4838700" y="3759696"/>
            <a:ext cx="3769614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Bef>
                <a:spcPts val="360"/>
              </a:spcBef>
              <a:buNone/>
            </a:pPr>
            <a:r>
              <a:rPr lang="en-US" sz="15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geant4_analyzer_gui.py</a:t>
            </a:r>
            <a:endParaRPr lang="en-US" sz="15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tmp/rasterized-gradient-f84e4059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041657" y="290364"/>
            <a:ext cx="3060686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900"/>
              </a:lnSpc>
              <a:spcAft>
                <a:spcPts val="1800"/>
              </a:spcAft>
              <a:buNone/>
            </a:pPr>
            <a:r>
              <a:rPr lang="en-US" sz="3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Заключение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457200" y="1166664"/>
            <a:ext cx="8229600" cy="2002929"/>
          </a:xfrm>
          <a:prstGeom prst="roundRect">
            <a:avLst>
              <a:gd name="adj" fmla="val 4756"/>
            </a:avLst>
          </a:prstGeom>
          <a:solidFill>
            <a:srgbClr val="FFFFFF">
              <a:alpha val="10000"/>
            </a:srgbClr>
          </a:solidFill>
          <a:ln w="19050">
            <a:solidFill>
              <a:srgbClr val="FFFFFF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2"/>
          <p:cNvSpPr/>
          <p:nvPr/>
        </p:nvSpPr>
        <p:spPr>
          <a:xfrm>
            <a:off x="2570607" y="1368475"/>
            <a:ext cx="4002786" cy="296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33"/>
              </a:lnSpc>
              <a:spcAft>
                <a:spcPts val="960"/>
              </a:spcAft>
              <a:buNone/>
            </a:pPr>
            <a:r>
              <a:rPr lang="en-US" sz="2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Ключевые достижения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659011" y="1786682"/>
            <a:ext cx="7825978" cy="1181100"/>
          </a:xfrm>
          <a:prstGeom prst="rect">
            <a:avLst/>
          </a:prstGeom>
          <a:noFill/>
          <a:ln/>
        </p:spPr>
        <p:txBody>
          <a:bodyPr wrap="square" lIns="119063" tIns="0" rIns="0" bIns="0" rtlCol="0" anchor="t"/>
          <a:lstStyle/>
          <a:p>
            <a:pPr algn="l" marL="119063" indent="-119063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Полная автоматизация анализа логов Geant4</a:t>
            </a:r>
            <a:endParaRPr lang="en-US" sz="1350" dirty="0"/>
          </a:p>
          <a:p>
            <a:pPr algn="l" marL="119063" indent="-119063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Поддержка многопоточных симуляций</a:t>
            </a:r>
            <a:endParaRPr lang="en-US" sz="1350" dirty="0"/>
          </a:p>
          <a:p>
            <a:pPr algn="l" marL="119063" indent="-119063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Комплексная визуализация</a:t>
            </a:r>
            <a:endParaRPr lang="en-US" sz="1350" dirty="0"/>
          </a:p>
          <a:p>
            <a:pPr algn="l" marL="119063" indent="-119063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Готовое desktop-приложение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57200" y="3504754"/>
            <a:ext cx="2641550" cy="1196132"/>
          </a:xfrm>
          <a:prstGeom prst="roundRect">
            <a:avLst>
              <a:gd name="adj" fmla="val 6371"/>
            </a:avLst>
          </a:prstGeom>
          <a:solidFill>
            <a:srgbClr val="FFFFFF">
              <a:alpha val="1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586232" y="3657154"/>
            <a:ext cx="2383485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315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5+</a:t>
            </a:r>
            <a:endParaRPr lang="en-US" sz="3150" dirty="0"/>
          </a:p>
        </p:txBody>
      </p:sp>
      <p:sp>
        <p:nvSpPr>
          <p:cNvPr id="9" name="Text 6"/>
          <p:cNvSpPr/>
          <p:nvPr/>
        </p:nvSpPr>
        <p:spPr>
          <a:xfrm>
            <a:off x="586232" y="4335214"/>
            <a:ext cx="238348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80"/>
              </a:lnSpc>
              <a:spcBef>
                <a:spcPts val="360"/>
              </a:spcBef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Визуализаций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3251150" y="3504754"/>
            <a:ext cx="2641550" cy="1196132"/>
          </a:xfrm>
          <a:prstGeom prst="roundRect">
            <a:avLst>
              <a:gd name="adj" fmla="val 6371"/>
            </a:avLst>
          </a:prstGeom>
          <a:solidFill>
            <a:srgbClr val="FFFFFF">
              <a:alpha val="1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8"/>
          <p:cNvSpPr/>
          <p:nvPr/>
        </p:nvSpPr>
        <p:spPr>
          <a:xfrm>
            <a:off x="3380183" y="3657154"/>
            <a:ext cx="2383485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315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3150" dirty="0"/>
          </a:p>
        </p:txBody>
      </p:sp>
      <p:sp>
        <p:nvSpPr>
          <p:cNvPr id="12" name="Text 9"/>
          <p:cNvSpPr/>
          <p:nvPr/>
        </p:nvSpPr>
        <p:spPr>
          <a:xfrm>
            <a:off x="3380183" y="4335214"/>
            <a:ext cx="238348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80"/>
              </a:lnSpc>
              <a:spcBef>
                <a:spcPts val="360"/>
              </a:spcBef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Формата</a:t>
            </a:r>
            <a:endParaRPr lang="en-US" sz="1200" dirty="0"/>
          </a:p>
        </p:txBody>
      </p:sp>
      <p:sp>
        <p:nvSpPr>
          <p:cNvPr id="13" name="Text 10"/>
          <p:cNvSpPr/>
          <p:nvPr/>
        </p:nvSpPr>
        <p:spPr>
          <a:xfrm>
            <a:off x="6045101" y="3504754"/>
            <a:ext cx="2641550" cy="1196132"/>
          </a:xfrm>
          <a:prstGeom prst="roundRect">
            <a:avLst>
              <a:gd name="adj" fmla="val 6371"/>
            </a:avLst>
          </a:prstGeom>
          <a:solidFill>
            <a:srgbClr val="FFFFFF">
              <a:alpha val="1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Text 11"/>
          <p:cNvSpPr/>
          <p:nvPr/>
        </p:nvSpPr>
        <p:spPr>
          <a:xfrm>
            <a:off x="6174133" y="3657154"/>
            <a:ext cx="2383485" cy="4799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780"/>
              </a:lnSpc>
              <a:buNone/>
            </a:pPr>
            <a:r>
              <a:rPr lang="en-US" sz="315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100%</a:t>
            </a:r>
            <a:endParaRPr lang="en-US" sz="3150" dirty="0"/>
          </a:p>
        </p:txBody>
      </p:sp>
      <p:sp>
        <p:nvSpPr>
          <p:cNvPr id="15" name="Text 12"/>
          <p:cNvSpPr/>
          <p:nvPr/>
        </p:nvSpPr>
        <p:spPr>
          <a:xfrm>
            <a:off x="6174133" y="4335214"/>
            <a:ext cx="2383485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80"/>
              </a:lnSpc>
              <a:spcBef>
                <a:spcPts val="360"/>
              </a:spcBef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Авто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Shape 1"/>
          <p:cNvSpPr/>
          <p:nvPr/>
        </p:nvSpPr>
        <p:spPr>
          <a:xfrm>
            <a:off x="495300" y="457200"/>
            <a:ext cx="0" cy="457200"/>
          </a:xfrm>
          <a:prstGeom prst="line">
            <a:avLst/>
          </a:prstGeom>
          <a:noFill/>
          <a:ln w="76200">
            <a:solidFill>
              <a:srgbClr val="B165F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8200" y="457200"/>
            <a:ext cx="4012501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Проблема</a:t>
            </a:r>
            <a:endParaRPr lang="en-US" sz="3600" dirty="0"/>
          </a:p>
        </p:txBody>
      </p:sp>
      <p:sp>
        <p:nvSpPr>
          <p:cNvPr id="5" name="Text 3"/>
          <p:cNvSpPr/>
          <p:nvPr/>
        </p:nvSpPr>
        <p:spPr>
          <a:xfrm>
            <a:off x="457200" y="1371600"/>
            <a:ext cx="8229600" cy="2400300"/>
          </a:xfrm>
          <a:prstGeom prst="rect">
            <a:avLst/>
          </a:prstGeom>
          <a:noFill/>
          <a:ln/>
        </p:spPr>
        <p:txBody>
          <a:bodyPr wrap="square" lIns="114300" tIns="0" rIns="0" bIns="0" rtlCol="0" anchor="t"/>
          <a:lstStyle/>
          <a:p>
            <a:pPr algn="l" marL="114300" indent="-114300">
              <a:lnSpc>
                <a:spcPts val="2100"/>
              </a:lnSpc>
              <a:spcAft>
                <a:spcPts val="1800"/>
              </a:spcAft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Логи Geant4 содержат огромный объём данных о симуляции частиц</a:t>
            </a:r>
            <a:endParaRPr lang="en-US" sz="1350" dirty="0"/>
          </a:p>
          <a:p>
            <a:pPr algn="l" marL="114300" indent="-114300">
              <a:lnSpc>
                <a:spcPts val="2100"/>
              </a:lnSpc>
              <a:spcAft>
                <a:spcPts val="1800"/>
              </a:spcAft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Многопоточный вывод усложняет ручной анализ</a:t>
            </a:r>
            <a:endParaRPr lang="en-US" sz="1350" dirty="0"/>
          </a:p>
          <a:p>
            <a:pPr algn="l" marL="114300" indent="-114300">
              <a:lnSpc>
                <a:spcPts val="2100"/>
              </a:lnSpc>
              <a:spcAft>
                <a:spcPts val="1800"/>
              </a:spcAft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Необходимость извлечения и агрегации данных по типам частиц и процессам</a:t>
            </a:r>
            <a:endParaRPr lang="en-US" sz="1350" dirty="0"/>
          </a:p>
          <a:p>
            <a:pPr algn="l" marL="114300" indent="-114300">
              <a:lnSpc>
                <a:spcPts val="2100"/>
              </a:lnSpc>
              <a:spcAft>
                <a:spcPts val="1800"/>
              </a:spcAft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Требуется визуализация для понимания распределений</a:t>
            </a:r>
            <a:endParaRPr lang="en-US" sz="1350" dirty="0"/>
          </a:p>
          <a:p>
            <a:pPr algn="l" marL="114300" indent="-114300">
              <a:lnSpc>
                <a:spcPts val="2100"/>
              </a:lnSpc>
              <a:spcAft>
                <a:spcPts val="1800"/>
              </a:spcAft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Нужна проверка согласованности с итоговой сводкой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Shape 1"/>
          <p:cNvSpPr/>
          <p:nvPr/>
        </p:nvSpPr>
        <p:spPr>
          <a:xfrm>
            <a:off x="495300" y="381000"/>
            <a:ext cx="0" cy="419100"/>
          </a:xfrm>
          <a:prstGeom prst="line">
            <a:avLst/>
          </a:prstGeom>
          <a:noFill/>
          <a:ln w="76200">
            <a:solidFill>
              <a:srgbClr val="4069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8200" y="381000"/>
            <a:ext cx="4012501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330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Решение</a:t>
            </a:r>
            <a:endParaRPr lang="en-US" sz="3300" dirty="0"/>
          </a:p>
        </p:txBody>
      </p:sp>
      <p:pic>
        <p:nvPicPr>
          <p:cNvPr id="5" name="Image 0" descr="/tmp/rasterized-gradient-6aa87284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028700"/>
            <a:ext cx="4000500" cy="104775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609600" y="1181100"/>
            <a:ext cx="1943100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600"/>
              </a:spcAft>
              <a:buNone/>
            </a:pPr>
            <a:r>
              <a:rPr lang="en-US" sz="19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Автоматизация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09600" y="1532334"/>
            <a:ext cx="3769614" cy="4265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Автоматический парсинг логов с поддержкой многопоточности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4686300" y="1028700"/>
            <a:ext cx="4000500" cy="1047750"/>
          </a:xfrm>
          <a:prstGeom prst="roundRect">
            <a:avLst>
              <a:gd name="adj" fmla="val 9091"/>
            </a:avLst>
          </a:prstGeom>
          <a:solidFill>
            <a:srgbClr val="F8F9FA"/>
          </a:solidFill>
          <a:ln w="28575">
            <a:solidFill>
              <a:srgbClr val="B165FB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6"/>
          <p:cNvSpPr/>
          <p:nvPr/>
        </p:nvSpPr>
        <p:spPr>
          <a:xfrm>
            <a:off x="4867275" y="1209675"/>
            <a:ext cx="1865376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600"/>
              </a:spcAft>
              <a:buNone/>
            </a:pPr>
            <a:r>
              <a:rPr lang="en-US" sz="19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Визуализация</a:t>
            </a:r>
            <a:endParaRPr lang="en-US" sz="1950" dirty="0"/>
          </a:p>
        </p:txBody>
      </p:sp>
      <p:sp>
        <p:nvSpPr>
          <p:cNvPr id="10" name="Text 7"/>
          <p:cNvSpPr/>
          <p:nvPr/>
        </p:nvSpPr>
        <p:spPr>
          <a:xfrm>
            <a:off x="4867275" y="1560909"/>
            <a:ext cx="371132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80"/>
              </a:lnSpc>
              <a:buNone/>
            </a:pPr>
            <a:r>
              <a:rPr lang="en-US" sz="120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Комплексная визуализация распределений</a:t>
            </a:r>
            <a:endParaRPr lang="en-US" sz="1200" dirty="0"/>
          </a:p>
        </p:txBody>
      </p:sp>
      <p:sp>
        <p:nvSpPr>
          <p:cNvPr id="11" name="Text 8"/>
          <p:cNvSpPr/>
          <p:nvPr/>
        </p:nvSpPr>
        <p:spPr>
          <a:xfrm>
            <a:off x="457200" y="2305050"/>
            <a:ext cx="4000500" cy="1047750"/>
          </a:xfrm>
          <a:prstGeom prst="roundRect">
            <a:avLst>
              <a:gd name="adj" fmla="val 9091"/>
            </a:avLst>
          </a:prstGeom>
          <a:solidFill>
            <a:srgbClr val="F8F9FA"/>
          </a:solidFill>
          <a:ln w="28575">
            <a:solidFill>
              <a:srgbClr val="40695B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638175" y="2486025"/>
            <a:ext cx="1904238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600"/>
              </a:spcAft>
              <a:buNone/>
            </a:pPr>
            <a:r>
              <a:rPr lang="en-US" sz="19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GUI интерфейс</a:t>
            </a:r>
            <a:endParaRPr lang="en-US" sz="1950" dirty="0"/>
          </a:p>
        </p:txBody>
      </p:sp>
      <p:sp>
        <p:nvSpPr>
          <p:cNvPr id="13" name="Text 10"/>
          <p:cNvSpPr/>
          <p:nvPr/>
        </p:nvSpPr>
        <p:spPr>
          <a:xfrm>
            <a:off x="638175" y="2837259"/>
            <a:ext cx="3711321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80"/>
              </a:lnSpc>
              <a:buNone/>
            </a:pPr>
            <a:r>
              <a:rPr lang="en-US" sz="120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Удобный графический интерфейс</a:t>
            </a:r>
            <a:endParaRPr lang="en-US" sz="1200" dirty="0"/>
          </a:p>
        </p:txBody>
      </p:sp>
      <p:pic>
        <p:nvPicPr>
          <p:cNvPr id="14" name="Image 1" descr="/tmp/rasterized-gradient-3afb9127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6300" y="2305050"/>
            <a:ext cx="4000500" cy="1047750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4838700" y="2457450"/>
            <a:ext cx="1894523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600"/>
              </a:spcAft>
              <a:buNone/>
            </a:pPr>
            <a:r>
              <a:rPr lang="en-US" sz="19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Экспорт</a:t>
            </a:r>
            <a:endParaRPr lang="en-US" sz="1950" dirty="0"/>
          </a:p>
        </p:txBody>
      </p:sp>
      <p:sp>
        <p:nvSpPr>
          <p:cNvPr id="16" name="Text 12"/>
          <p:cNvSpPr/>
          <p:nvPr/>
        </p:nvSpPr>
        <p:spPr>
          <a:xfrm>
            <a:off x="4838700" y="2808684"/>
            <a:ext cx="3769614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80"/>
              </a:lnSpc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Форматы: CSV, JSON, TXT, PNG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002250" y="381000"/>
            <a:ext cx="513950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330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Основные возможности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457200" y="1028700"/>
            <a:ext cx="2641550" cy="1238250"/>
          </a:xfrm>
          <a:prstGeom prst="roundRect">
            <a:avLst>
              <a:gd name="adj" fmla="val 615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57200" y="1047750"/>
            <a:ext cx="2641550" cy="0"/>
          </a:xfrm>
          <a:prstGeom prst="line">
            <a:avLst/>
          </a:prstGeom>
          <a:noFill/>
          <a:ln w="38100">
            <a:solidFill>
              <a:srgbClr val="B165F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09600" y="1219200"/>
            <a:ext cx="238348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50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Парсинг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609600" y="1524000"/>
            <a:ext cx="2336750" cy="876300"/>
          </a:xfrm>
          <a:prstGeom prst="rect">
            <a:avLst/>
          </a:prstGeom>
          <a:noFill/>
          <a:ln/>
        </p:spPr>
        <p:txBody>
          <a:bodyPr wrap="square" lIns="85725" tIns="0" rIns="0" bIns="0" rtlCol="0" anchor="t"/>
          <a:lstStyle/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Многопоточные логи</a:t>
            </a:r>
            <a:endParaRPr lang="en-US" sz="1350" dirty="0"/>
          </a:p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Координаты и энергия</a:t>
            </a:r>
            <a:endParaRPr lang="en-US" sz="1350" dirty="0"/>
          </a:p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TrackID / ParentID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3251150" y="1028700"/>
            <a:ext cx="2641550" cy="1238250"/>
          </a:xfrm>
          <a:prstGeom prst="roundRect">
            <a:avLst>
              <a:gd name="adj" fmla="val 615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51150" y="1047750"/>
            <a:ext cx="2641550" cy="0"/>
          </a:xfrm>
          <a:prstGeom prst="line">
            <a:avLst/>
          </a:prstGeom>
          <a:noFill/>
          <a:ln w="38100">
            <a:solidFill>
              <a:srgbClr val="4069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403550" y="1219200"/>
            <a:ext cx="238348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50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Агрегация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3403550" y="1524000"/>
            <a:ext cx="2336750" cy="876300"/>
          </a:xfrm>
          <a:prstGeom prst="rect">
            <a:avLst/>
          </a:prstGeom>
          <a:noFill/>
          <a:ln/>
        </p:spPr>
        <p:txBody>
          <a:bodyPr wrap="square" lIns="85725" tIns="0" rIns="0" bIns="0" rtlCol="0" anchor="t"/>
          <a:lstStyle/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По типам частиц</a:t>
            </a:r>
            <a:endParaRPr lang="en-US" sz="1350" dirty="0"/>
          </a:p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По процессам</a:t>
            </a:r>
            <a:endParaRPr lang="en-US" sz="1350" dirty="0"/>
          </a:p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Статистика энергий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6045101" y="1028700"/>
            <a:ext cx="2641550" cy="1238250"/>
          </a:xfrm>
          <a:prstGeom prst="roundRect">
            <a:avLst>
              <a:gd name="adj" fmla="val 615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45101" y="1047750"/>
            <a:ext cx="2641550" cy="0"/>
          </a:xfrm>
          <a:prstGeom prst="line">
            <a:avLst/>
          </a:prstGeom>
          <a:noFill/>
          <a:ln w="38100">
            <a:solidFill>
              <a:srgbClr val="B165F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197501" y="1219200"/>
            <a:ext cx="238348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50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Визуализация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6197501" y="1524000"/>
            <a:ext cx="2336750" cy="876300"/>
          </a:xfrm>
          <a:prstGeom prst="rect">
            <a:avLst/>
          </a:prstGeom>
          <a:noFill/>
          <a:ln/>
        </p:spPr>
        <p:txBody>
          <a:bodyPr wrap="square" lIns="85725" tIns="0" rIns="0" bIns="0" rtlCol="0" anchor="t"/>
          <a:lstStyle/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Распределения энергии</a:t>
            </a:r>
            <a:endParaRPr lang="en-US" sz="1350" dirty="0"/>
          </a:p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Violin plots</a:t>
            </a:r>
            <a:endParaRPr lang="en-US" sz="1350" dirty="0"/>
          </a:p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Heatmap координат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457200" y="2419350"/>
            <a:ext cx="2641550" cy="1238250"/>
          </a:xfrm>
          <a:prstGeom prst="roundRect">
            <a:avLst>
              <a:gd name="adj" fmla="val 615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57200" y="2438400"/>
            <a:ext cx="2641550" cy="0"/>
          </a:xfrm>
          <a:prstGeom prst="line">
            <a:avLst/>
          </a:prstGeom>
          <a:noFill/>
          <a:ln w="38100">
            <a:solidFill>
              <a:srgbClr val="40695B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609600" y="2609850"/>
            <a:ext cx="238348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50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Сверка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609600" y="2914650"/>
            <a:ext cx="2336750" cy="571500"/>
          </a:xfrm>
          <a:prstGeom prst="rect">
            <a:avLst/>
          </a:prstGeom>
          <a:noFill/>
          <a:ln/>
        </p:spPr>
        <p:txBody>
          <a:bodyPr wrap="square" lIns="85725" tIns="0" rIns="0" bIns="0" rtlCol="0" anchor="t"/>
          <a:lstStyle/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Сравнение с summary</a:t>
            </a:r>
            <a:endParaRPr lang="en-US" sz="1350" dirty="0"/>
          </a:p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Анализ расхождений</a:t>
            </a:r>
            <a:endParaRPr lang="en-US" sz="1350" dirty="0"/>
          </a:p>
        </p:txBody>
      </p:sp>
      <p:sp>
        <p:nvSpPr>
          <p:cNvPr id="20" name="Text 18"/>
          <p:cNvSpPr/>
          <p:nvPr/>
        </p:nvSpPr>
        <p:spPr>
          <a:xfrm>
            <a:off x="3251150" y="2419350"/>
            <a:ext cx="2641550" cy="1238250"/>
          </a:xfrm>
          <a:prstGeom prst="roundRect">
            <a:avLst>
              <a:gd name="adj" fmla="val 615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3251150" y="2438400"/>
            <a:ext cx="2641550" cy="0"/>
          </a:xfrm>
          <a:prstGeom prst="line">
            <a:avLst/>
          </a:prstGeom>
          <a:noFill/>
          <a:ln w="38100">
            <a:solidFill>
              <a:srgbClr val="B165FB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3403550" y="2609850"/>
            <a:ext cx="238348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50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Экспорт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3403550" y="2914650"/>
            <a:ext cx="2336750" cy="571500"/>
          </a:xfrm>
          <a:prstGeom prst="rect">
            <a:avLst/>
          </a:prstGeom>
          <a:noFill/>
          <a:ln/>
        </p:spPr>
        <p:txBody>
          <a:bodyPr wrap="square" lIns="85725" tIns="0" rIns="0" bIns="0" rtlCol="0" anchor="t"/>
          <a:lstStyle/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CSV таблицы</a:t>
            </a:r>
            <a:endParaRPr lang="en-US" sz="1350" dirty="0"/>
          </a:p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JSON статистика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6045101" y="2419350"/>
            <a:ext cx="2641550" cy="1238250"/>
          </a:xfrm>
          <a:prstGeom prst="roundRect">
            <a:avLst>
              <a:gd name="adj" fmla="val 6154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6045101" y="2438400"/>
            <a:ext cx="2641550" cy="0"/>
          </a:xfrm>
          <a:prstGeom prst="line">
            <a:avLst/>
          </a:prstGeom>
          <a:noFill/>
          <a:ln w="38100">
            <a:solidFill>
              <a:srgbClr val="40695B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6197501" y="2609850"/>
            <a:ext cx="238348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50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Платформы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6197501" y="2914650"/>
            <a:ext cx="2336750" cy="571500"/>
          </a:xfrm>
          <a:prstGeom prst="rect">
            <a:avLst/>
          </a:prstGeom>
          <a:noFill/>
          <a:ln/>
        </p:spPr>
        <p:txBody>
          <a:bodyPr wrap="square" lIns="85725" tIns="0" rIns="0" bIns="0" rtlCol="0" anchor="t"/>
          <a:lstStyle/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Python GUI</a:t>
            </a:r>
            <a:endParaRPr lang="en-US" sz="1350" dirty="0"/>
          </a:p>
          <a:p>
            <a:pPr algn="l" marL="85725" indent="-85725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Windows EXE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240280" y="381000"/>
            <a:ext cx="466344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330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Архитектура системы</a:t>
            </a:r>
            <a:endParaRPr lang="en-US" sz="3300" dirty="0"/>
          </a:p>
        </p:txBody>
      </p:sp>
      <p:pic>
        <p:nvPicPr>
          <p:cNvPr id="4" name="Image 0" descr="/tmp/rasterized-gradient-fc5a0b27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85900" y="1028700"/>
            <a:ext cx="6172200" cy="81766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070955" y="1181100"/>
            <a:ext cx="3002090" cy="253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geant4_analyzer_gui.py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1579626" y="1480691"/>
            <a:ext cx="5984748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80"/>
              </a:lnSpc>
              <a:spcBef>
                <a:spcPts val="360"/>
              </a:spcBef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Главный модуль с GUI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1276350" y="1998762"/>
            <a:ext cx="2095500" cy="1036141"/>
          </a:xfrm>
          <a:prstGeom prst="roundRect">
            <a:avLst>
              <a:gd name="adj" fmla="val 7354"/>
            </a:avLst>
          </a:prstGeom>
          <a:solidFill>
            <a:srgbClr val="F8F9FA"/>
          </a:solidFill>
          <a:ln w="19050">
            <a:solidFill>
              <a:srgbClr val="B165FB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1430274" y="2170212"/>
            <a:ext cx="1787652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spcAft>
                <a:spcPts val="360"/>
              </a:spcAft>
              <a:buNone/>
            </a:pPr>
            <a:r>
              <a:rPr lang="en-US" sz="150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Parser</a:t>
            </a:r>
            <a:endParaRPr lang="en-US" sz="1500" dirty="0"/>
          </a:p>
        </p:txBody>
      </p:sp>
      <p:sp>
        <p:nvSpPr>
          <p:cNvPr id="9" name="Text 6"/>
          <p:cNvSpPr/>
          <p:nvPr/>
        </p:nvSpPr>
        <p:spPr>
          <a:xfrm>
            <a:off x="1430274" y="2444502"/>
            <a:ext cx="1787652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75"/>
              </a:lnSpc>
              <a:buNone/>
            </a:pPr>
            <a:r>
              <a:rPr lang="en-US" sz="1125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geant4_parser.py</a:t>
            </a:r>
            <a:endParaRPr lang="en-US" sz="1125" dirty="0"/>
          </a:p>
        </p:txBody>
      </p:sp>
      <p:sp>
        <p:nvSpPr>
          <p:cNvPr id="10" name="Text 7"/>
          <p:cNvSpPr/>
          <p:nvPr/>
        </p:nvSpPr>
        <p:spPr>
          <a:xfrm>
            <a:off x="1430274" y="2690217"/>
            <a:ext cx="1787652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65"/>
              </a:lnSpc>
              <a:spcBef>
                <a:spcPts val="360"/>
              </a:spcBef>
              <a:buNone/>
            </a:pPr>
            <a:r>
              <a:rPr lang="en-US" sz="975" dirty="0">
                <a:solidFill>
                  <a:srgbClr val="6C75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Извлечение данных</a:t>
            </a:r>
            <a:endParaRPr lang="en-US" sz="975" dirty="0"/>
          </a:p>
        </p:txBody>
      </p:sp>
      <p:sp>
        <p:nvSpPr>
          <p:cNvPr id="11" name="Text 8"/>
          <p:cNvSpPr/>
          <p:nvPr/>
        </p:nvSpPr>
        <p:spPr>
          <a:xfrm>
            <a:off x="3524250" y="1998762"/>
            <a:ext cx="2095500" cy="1036141"/>
          </a:xfrm>
          <a:prstGeom prst="roundRect">
            <a:avLst>
              <a:gd name="adj" fmla="val 7354"/>
            </a:avLst>
          </a:prstGeom>
          <a:solidFill>
            <a:srgbClr val="F8F9FA"/>
          </a:solidFill>
          <a:ln w="19050">
            <a:solidFill>
              <a:srgbClr val="40695B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3678174" y="2170212"/>
            <a:ext cx="1787652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spcAft>
                <a:spcPts val="360"/>
              </a:spcAft>
              <a:buNone/>
            </a:pPr>
            <a:r>
              <a:rPr lang="en-US" sz="150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Visualizer</a:t>
            </a:r>
            <a:endParaRPr lang="en-US" sz="1500" dirty="0"/>
          </a:p>
        </p:txBody>
      </p:sp>
      <p:sp>
        <p:nvSpPr>
          <p:cNvPr id="13" name="Text 10"/>
          <p:cNvSpPr/>
          <p:nvPr/>
        </p:nvSpPr>
        <p:spPr>
          <a:xfrm>
            <a:off x="3678174" y="2444502"/>
            <a:ext cx="1787652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75"/>
              </a:lnSpc>
              <a:buNone/>
            </a:pPr>
            <a:r>
              <a:rPr lang="en-US" sz="1125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geant4_visualizer.py</a:t>
            </a:r>
            <a:endParaRPr lang="en-US" sz="1125" dirty="0"/>
          </a:p>
        </p:txBody>
      </p:sp>
      <p:sp>
        <p:nvSpPr>
          <p:cNvPr id="14" name="Text 11"/>
          <p:cNvSpPr/>
          <p:nvPr/>
        </p:nvSpPr>
        <p:spPr>
          <a:xfrm>
            <a:off x="3678174" y="2690217"/>
            <a:ext cx="1787652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65"/>
              </a:lnSpc>
              <a:spcBef>
                <a:spcPts val="360"/>
              </a:spcBef>
              <a:buNone/>
            </a:pPr>
            <a:r>
              <a:rPr lang="en-US" sz="975" dirty="0">
                <a:solidFill>
                  <a:srgbClr val="6C75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Создание графиков</a:t>
            </a:r>
            <a:endParaRPr lang="en-US" sz="975" dirty="0"/>
          </a:p>
        </p:txBody>
      </p:sp>
      <p:sp>
        <p:nvSpPr>
          <p:cNvPr id="15" name="Text 12"/>
          <p:cNvSpPr/>
          <p:nvPr/>
        </p:nvSpPr>
        <p:spPr>
          <a:xfrm>
            <a:off x="5772150" y="1998762"/>
            <a:ext cx="2095500" cy="1036141"/>
          </a:xfrm>
          <a:prstGeom prst="roundRect">
            <a:avLst>
              <a:gd name="adj" fmla="val 7354"/>
            </a:avLst>
          </a:prstGeom>
          <a:solidFill>
            <a:srgbClr val="F8F9FA"/>
          </a:solidFill>
          <a:ln w="19050">
            <a:solidFill>
              <a:srgbClr val="B165FB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Text 13"/>
          <p:cNvSpPr/>
          <p:nvPr/>
        </p:nvSpPr>
        <p:spPr>
          <a:xfrm>
            <a:off x="5926074" y="2170212"/>
            <a:ext cx="1787652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spcAft>
                <a:spcPts val="360"/>
              </a:spcAft>
              <a:buNone/>
            </a:pPr>
            <a:r>
              <a:rPr lang="en-US" sz="150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Exporter</a:t>
            </a:r>
            <a:endParaRPr lang="en-US" sz="1500" dirty="0"/>
          </a:p>
        </p:txBody>
      </p:sp>
      <p:sp>
        <p:nvSpPr>
          <p:cNvPr id="17" name="Text 14"/>
          <p:cNvSpPr/>
          <p:nvPr/>
        </p:nvSpPr>
        <p:spPr>
          <a:xfrm>
            <a:off x="5926074" y="2444502"/>
            <a:ext cx="1787652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75"/>
              </a:lnSpc>
              <a:buNone/>
            </a:pPr>
            <a:r>
              <a:rPr lang="en-US" sz="1125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geant4_exporter.py</a:t>
            </a:r>
            <a:endParaRPr lang="en-US" sz="1125" dirty="0"/>
          </a:p>
        </p:txBody>
      </p:sp>
      <p:sp>
        <p:nvSpPr>
          <p:cNvPr id="18" name="Text 15"/>
          <p:cNvSpPr/>
          <p:nvPr/>
        </p:nvSpPr>
        <p:spPr>
          <a:xfrm>
            <a:off x="5926074" y="2690217"/>
            <a:ext cx="1787652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65"/>
              </a:lnSpc>
              <a:spcBef>
                <a:spcPts val="360"/>
              </a:spcBef>
              <a:buNone/>
            </a:pPr>
            <a:r>
              <a:rPr lang="en-US" sz="975" dirty="0">
                <a:solidFill>
                  <a:srgbClr val="6C75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Экспорт результатов</a:t>
            </a:r>
            <a:endParaRPr lang="en-US" sz="975" dirty="0"/>
          </a:p>
        </p:txBody>
      </p:sp>
      <p:sp>
        <p:nvSpPr>
          <p:cNvPr id="19" name="Text 16"/>
          <p:cNvSpPr/>
          <p:nvPr/>
        </p:nvSpPr>
        <p:spPr>
          <a:xfrm>
            <a:off x="1485900" y="3187303"/>
            <a:ext cx="6172200" cy="783282"/>
          </a:xfrm>
          <a:prstGeom prst="roundRect">
            <a:avLst>
              <a:gd name="adj" fmla="val 12160"/>
            </a:avLst>
          </a:prstGeom>
          <a:solidFill>
            <a:srgbClr val="181B24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7"/>
          <p:cNvSpPr/>
          <p:nvPr/>
        </p:nvSpPr>
        <p:spPr>
          <a:xfrm>
            <a:off x="3070955" y="3339703"/>
            <a:ext cx="3002090" cy="232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33"/>
              </a:lnSpc>
              <a:buNone/>
            </a:pPr>
            <a:r>
              <a:rPr lang="en-US" sz="16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Результаты</a:t>
            </a:r>
            <a:endParaRPr lang="en-US" sz="1650" dirty="0"/>
          </a:p>
        </p:txBody>
      </p:sp>
      <p:sp>
        <p:nvSpPr>
          <p:cNvPr id="21" name="Text 18"/>
          <p:cNvSpPr/>
          <p:nvPr/>
        </p:nvSpPr>
        <p:spPr>
          <a:xfrm>
            <a:off x="1579626" y="3618161"/>
            <a:ext cx="5984748" cy="2000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75"/>
              </a:lnSpc>
              <a:spcBef>
                <a:spcPts val="360"/>
              </a:spcBef>
              <a:buNone/>
            </a:pPr>
            <a:r>
              <a:rPr lang="en-US" sz="112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CSV, JSON, PNG, TXT</a:t>
            </a:r>
            <a:endParaRPr lang="en-US" sz="1125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Shape 1"/>
          <p:cNvSpPr/>
          <p:nvPr/>
        </p:nvSpPr>
        <p:spPr>
          <a:xfrm>
            <a:off x="495300" y="381000"/>
            <a:ext cx="0" cy="419100"/>
          </a:xfrm>
          <a:prstGeom prst="line">
            <a:avLst/>
          </a:prstGeom>
          <a:noFill/>
          <a:ln w="76200">
            <a:solidFill>
              <a:srgbClr val="B165F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8200" y="381000"/>
            <a:ext cx="4012501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330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Парсинг данных</a:t>
            </a:r>
            <a:endParaRPr lang="en-US" sz="3300" dirty="0"/>
          </a:p>
        </p:txBody>
      </p:sp>
      <p:sp>
        <p:nvSpPr>
          <p:cNvPr id="5" name="Text 3"/>
          <p:cNvSpPr/>
          <p:nvPr/>
        </p:nvSpPr>
        <p:spPr>
          <a:xfrm>
            <a:off x="457200" y="1521768"/>
            <a:ext cx="2739771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1200"/>
              </a:spcAft>
              <a:buNone/>
            </a:pPr>
            <a:r>
              <a:rPr lang="en-US" sz="195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Извлекаемые данные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457200" y="2101602"/>
            <a:ext cx="4000500" cy="1790700"/>
          </a:xfrm>
          <a:prstGeom prst="rect">
            <a:avLst/>
          </a:prstGeom>
          <a:noFill/>
          <a:ln/>
        </p:spPr>
        <p:txBody>
          <a:bodyPr wrap="square" lIns="95250" tIns="0" rIns="0" bIns="0" rtlCol="0" anchor="t"/>
          <a:lstStyle/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Thread ID (G4WT17)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Координаты X, Y, Z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Кинетическая энергия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Потеря энергии (dE)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Объём и процесс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 / Parent ID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4686300" y="1028700"/>
            <a:ext cx="2049970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1200"/>
              </a:spcAft>
              <a:buNone/>
            </a:pPr>
            <a:r>
              <a:rPr lang="en-US" sz="195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Особенности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4686300" y="1608534"/>
            <a:ext cx="4000500" cy="742801"/>
          </a:xfrm>
          <a:prstGeom prst="roundRect">
            <a:avLst>
              <a:gd name="adj" fmla="val 10258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705350" y="1608534"/>
            <a:ext cx="0" cy="742801"/>
          </a:xfrm>
          <a:prstGeom prst="line">
            <a:avLst/>
          </a:prstGeom>
          <a:noFill/>
          <a:ln w="38100">
            <a:solidFill>
              <a:srgbClr val="B165F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876800" y="1760934"/>
            <a:ext cx="3730752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20"/>
              </a:lnSpc>
              <a:spcAft>
                <a:spcPts val="360"/>
              </a:spcAft>
              <a:buNone/>
            </a:pPr>
            <a:r>
              <a:rPr lang="en-US" sz="13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Поддержка единиц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4876800" y="2012305"/>
            <a:ext cx="37307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70"/>
              </a:lnSpc>
              <a:buNone/>
            </a:pPr>
            <a:r>
              <a:rPr lang="en-US" sz="10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MeV, keV, eV, mm, fm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4686300" y="2625626"/>
            <a:ext cx="4000500" cy="742801"/>
          </a:xfrm>
          <a:prstGeom prst="roundRect">
            <a:avLst>
              <a:gd name="adj" fmla="val 10258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705350" y="2625626"/>
            <a:ext cx="0" cy="742801"/>
          </a:xfrm>
          <a:prstGeom prst="line">
            <a:avLst/>
          </a:prstGeom>
          <a:noFill/>
          <a:ln w="38100">
            <a:solidFill>
              <a:srgbClr val="40695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4876800" y="2778026"/>
            <a:ext cx="3730752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20"/>
              </a:lnSpc>
              <a:spcAft>
                <a:spcPts val="360"/>
              </a:spcAft>
              <a:buNone/>
            </a:pPr>
            <a:r>
              <a:rPr lang="en-US" sz="13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Многопоточность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4876800" y="3029396"/>
            <a:ext cx="37307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70"/>
              </a:lnSpc>
              <a:buNone/>
            </a:pPr>
            <a:r>
              <a:rPr lang="en-US" sz="10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До 32+ потоков</a:t>
            </a:r>
            <a:endParaRPr lang="en-US" sz="1050" dirty="0"/>
          </a:p>
        </p:txBody>
      </p:sp>
      <p:sp>
        <p:nvSpPr>
          <p:cNvPr id="16" name="Text 14"/>
          <p:cNvSpPr/>
          <p:nvPr/>
        </p:nvSpPr>
        <p:spPr>
          <a:xfrm>
            <a:off x="4686300" y="3642717"/>
            <a:ext cx="4000500" cy="742801"/>
          </a:xfrm>
          <a:prstGeom prst="roundRect">
            <a:avLst>
              <a:gd name="adj" fmla="val 10258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705350" y="3642717"/>
            <a:ext cx="0" cy="742801"/>
          </a:xfrm>
          <a:prstGeom prst="line">
            <a:avLst/>
          </a:prstGeom>
          <a:noFill/>
          <a:ln w="38100">
            <a:solidFill>
              <a:srgbClr val="B165FB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876800" y="3795117"/>
            <a:ext cx="3730752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20"/>
              </a:lnSpc>
              <a:spcAft>
                <a:spcPts val="360"/>
              </a:spcAft>
              <a:buNone/>
            </a:pPr>
            <a:r>
              <a:rPr lang="en-US" sz="13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Устойчивость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4876800" y="4046488"/>
            <a:ext cx="3730752" cy="1866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70"/>
              </a:lnSpc>
              <a:buNone/>
            </a:pPr>
            <a:r>
              <a:rPr lang="en-US" sz="10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Различные форматы</a:t>
            </a:r>
            <a:endParaRPr lang="en-US" sz="10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1982819" y="381000"/>
            <a:ext cx="5178362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360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Визуализация данных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17195" y="1143000"/>
            <a:ext cx="408051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spcAft>
                <a:spcPts val="1200"/>
              </a:spcAft>
              <a:buNone/>
            </a:pPr>
            <a:r>
              <a:rPr lang="en-US" sz="150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Распределение энергии</a:t>
            </a:r>
            <a:endParaRPr lang="en-US" sz="1500" dirty="0"/>
          </a:p>
        </p:txBody>
      </p:sp>
      <p:sp>
        <p:nvSpPr>
          <p:cNvPr id="5" name="Text 3"/>
          <p:cNvSpPr/>
          <p:nvPr/>
        </p:nvSpPr>
        <p:spPr>
          <a:xfrm>
            <a:off x="457200" y="1676400"/>
            <a:ext cx="4000500" cy="1333500"/>
          </a:xfrm>
          <a:prstGeom prst="roundRect">
            <a:avLst>
              <a:gd name="adj" fmla="val 5714"/>
            </a:avLst>
          </a:prstGeom>
          <a:solidFill>
            <a:srgbClr val="F8F9FA"/>
          </a:solidFill>
          <a:ln w="19050">
            <a:solidFill>
              <a:srgbClr val="6C757D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Text 4"/>
          <p:cNvSpPr/>
          <p:nvPr/>
        </p:nvSpPr>
        <p:spPr>
          <a:xfrm>
            <a:off x="1389311" y="2236440"/>
            <a:ext cx="2179004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80"/>
              </a:lnSpc>
              <a:buNone/>
            </a:pPr>
            <a:r>
              <a:rPr lang="en-US" sz="1200" dirty="0">
                <a:solidFill>
                  <a:srgbClr val="6C75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Гистограммы по типам частиц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646295" y="1143000"/>
            <a:ext cx="408051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spcAft>
                <a:spcPts val="1200"/>
              </a:spcAft>
              <a:buNone/>
            </a:pPr>
            <a:r>
              <a:rPr lang="en-US" sz="150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Потери энергии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4686300" y="1676400"/>
            <a:ext cx="4000500" cy="1333500"/>
          </a:xfrm>
          <a:prstGeom prst="roundRect">
            <a:avLst>
              <a:gd name="adj" fmla="val 5714"/>
            </a:avLst>
          </a:prstGeom>
          <a:solidFill>
            <a:srgbClr val="F8F9FA"/>
          </a:solidFill>
          <a:ln w="19050">
            <a:solidFill>
              <a:srgbClr val="6C757D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Text 7"/>
          <p:cNvSpPr/>
          <p:nvPr/>
        </p:nvSpPr>
        <p:spPr>
          <a:xfrm>
            <a:off x="6124575" y="2236440"/>
            <a:ext cx="1146429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80"/>
              </a:lnSpc>
              <a:buNone/>
            </a:pPr>
            <a:r>
              <a:rPr lang="en-US" sz="1200" dirty="0">
                <a:solidFill>
                  <a:srgbClr val="6C75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Violin / Box plots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417195" y="3238500"/>
            <a:ext cx="408051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spcAft>
                <a:spcPts val="1200"/>
              </a:spcAft>
              <a:buNone/>
            </a:pPr>
            <a:r>
              <a:rPr lang="en-US" sz="150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Частота процессов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457200" y="3771900"/>
            <a:ext cx="4000500" cy="1333500"/>
          </a:xfrm>
          <a:prstGeom prst="roundRect">
            <a:avLst>
              <a:gd name="adj" fmla="val 5714"/>
            </a:avLst>
          </a:prstGeom>
          <a:solidFill>
            <a:srgbClr val="F8F9FA"/>
          </a:solidFill>
          <a:ln w="19050">
            <a:solidFill>
              <a:srgbClr val="6C757D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2110085" y="4331940"/>
            <a:ext cx="708472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80"/>
              </a:lnSpc>
              <a:buNone/>
            </a:pPr>
            <a:r>
              <a:rPr lang="en-US" sz="1200" dirty="0">
                <a:solidFill>
                  <a:srgbClr val="6C75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Bar charts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4646295" y="3238500"/>
            <a:ext cx="408051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800"/>
              </a:lnSpc>
              <a:spcAft>
                <a:spcPts val="1200"/>
              </a:spcAft>
              <a:buNone/>
            </a:pPr>
            <a:r>
              <a:rPr lang="en-US" sz="150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Пространственное распределение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4686300" y="3771900"/>
            <a:ext cx="4000500" cy="1333500"/>
          </a:xfrm>
          <a:prstGeom prst="roundRect">
            <a:avLst>
              <a:gd name="adj" fmla="val 5714"/>
            </a:avLst>
          </a:prstGeom>
          <a:solidFill>
            <a:srgbClr val="F8F9FA"/>
          </a:solidFill>
          <a:ln w="19050">
            <a:solidFill>
              <a:srgbClr val="6C757D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Text 13"/>
          <p:cNvSpPr/>
          <p:nvPr/>
        </p:nvSpPr>
        <p:spPr>
          <a:xfrm>
            <a:off x="5897463" y="4331940"/>
            <a:ext cx="1609737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80"/>
              </a:lnSpc>
              <a:buNone/>
            </a:pPr>
            <a:r>
              <a:rPr lang="en-US" sz="1200" dirty="0">
                <a:solidFill>
                  <a:srgbClr val="6C757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Heatmaps (XY, XZ, YZ)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Shape 1"/>
          <p:cNvSpPr/>
          <p:nvPr/>
        </p:nvSpPr>
        <p:spPr>
          <a:xfrm>
            <a:off x="495300" y="381000"/>
            <a:ext cx="0" cy="419100"/>
          </a:xfrm>
          <a:prstGeom prst="line">
            <a:avLst/>
          </a:prstGeom>
          <a:noFill/>
          <a:ln w="76200">
            <a:solidFill>
              <a:srgbClr val="4069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38200" y="381000"/>
            <a:ext cx="4012501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330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GUI интерфейс</a:t>
            </a:r>
            <a:endParaRPr lang="en-US" sz="3300" dirty="0"/>
          </a:p>
        </p:txBody>
      </p:sp>
      <p:sp>
        <p:nvSpPr>
          <p:cNvPr id="5" name="Text 3"/>
          <p:cNvSpPr/>
          <p:nvPr/>
        </p:nvSpPr>
        <p:spPr>
          <a:xfrm>
            <a:off x="457200" y="1577727"/>
            <a:ext cx="2049970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1200"/>
              </a:spcAft>
              <a:buNone/>
            </a:pPr>
            <a:r>
              <a:rPr lang="en-US" sz="195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Возможности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457200" y="2157561"/>
            <a:ext cx="4000500" cy="1485900"/>
          </a:xfrm>
          <a:prstGeom prst="rect">
            <a:avLst/>
          </a:prstGeom>
          <a:noFill/>
          <a:ln/>
        </p:spPr>
        <p:txBody>
          <a:bodyPr wrap="square" lIns="95250" tIns="0" rIns="0" bIns="0" rtlCol="0" anchor="t"/>
          <a:lstStyle/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Загрузка логов через диалог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Автоматический анализ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Вкладки для разных данных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Логи в реальном времени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Просмотр графиков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4686300" y="1028700"/>
            <a:ext cx="2049970" cy="2750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67"/>
              </a:lnSpc>
              <a:spcAft>
                <a:spcPts val="1200"/>
              </a:spcAft>
              <a:buNone/>
            </a:pPr>
            <a:r>
              <a:rPr lang="en-US" sz="195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Структура</a:t>
            </a:r>
            <a:endParaRPr lang="en-US" sz="1950" dirty="0"/>
          </a:p>
        </p:txBody>
      </p:sp>
      <p:pic>
        <p:nvPicPr>
          <p:cNvPr id="8" name="Image 0" descr="/tmp/rasterized-gradient-ab349b05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6300" y="1608534"/>
            <a:ext cx="4000500" cy="653058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4808190" y="1730425"/>
            <a:ext cx="3831854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2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Статус и Логи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808190" y="1966466"/>
            <a:ext cx="3831854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65"/>
              </a:lnSpc>
              <a:spcBef>
                <a:spcPts val="240"/>
              </a:spcBef>
              <a:buNone/>
            </a:pPr>
            <a:r>
              <a:rPr lang="en-US" sz="9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Процесс анализа</a:t>
            </a:r>
            <a:endParaRPr lang="en-US" sz="975" dirty="0"/>
          </a:p>
        </p:txBody>
      </p:sp>
      <p:sp>
        <p:nvSpPr>
          <p:cNvPr id="11" name="Text 8"/>
          <p:cNvSpPr/>
          <p:nvPr/>
        </p:nvSpPr>
        <p:spPr>
          <a:xfrm>
            <a:off x="4686300" y="2535882"/>
            <a:ext cx="4000500" cy="691158"/>
          </a:xfrm>
          <a:prstGeom prst="roundRect">
            <a:avLst>
              <a:gd name="adj" fmla="val 11025"/>
            </a:avLst>
          </a:prstGeom>
          <a:solidFill>
            <a:srgbClr val="F8F9FA"/>
          </a:solidFill>
          <a:ln w="19050">
            <a:solidFill>
              <a:srgbClr val="B165FB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4827240" y="2676823"/>
            <a:ext cx="3792992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20"/>
              </a:lnSpc>
              <a:buNone/>
            </a:pPr>
            <a:r>
              <a:rPr lang="en-US" sz="13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Графики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4827240" y="2912864"/>
            <a:ext cx="3792992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65"/>
              </a:lnSpc>
              <a:spcBef>
                <a:spcPts val="240"/>
              </a:spcBef>
              <a:buNone/>
            </a:pPr>
            <a:r>
              <a:rPr lang="en-US" sz="975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Визуализация</a:t>
            </a:r>
            <a:endParaRPr lang="en-US" sz="975" dirty="0"/>
          </a:p>
        </p:txBody>
      </p:sp>
      <p:sp>
        <p:nvSpPr>
          <p:cNvPr id="14" name="Text 11"/>
          <p:cNvSpPr/>
          <p:nvPr/>
        </p:nvSpPr>
        <p:spPr>
          <a:xfrm>
            <a:off x="4686300" y="3501330"/>
            <a:ext cx="4000500" cy="691158"/>
          </a:xfrm>
          <a:prstGeom prst="roundRect">
            <a:avLst>
              <a:gd name="adj" fmla="val 11025"/>
            </a:avLst>
          </a:prstGeom>
          <a:solidFill>
            <a:srgbClr val="F8F9FA"/>
          </a:solidFill>
          <a:ln w="19050">
            <a:solidFill>
              <a:srgbClr val="40695B"/>
            </a:solidFill>
          </a:ln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Text 12"/>
          <p:cNvSpPr/>
          <p:nvPr/>
        </p:nvSpPr>
        <p:spPr>
          <a:xfrm>
            <a:off x="4827240" y="3642271"/>
            <a:ext cx="3792992" cy="205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20"/>
              </a:lnSpc>
              <a:buNone/>
            </a:pPr>
            <a:r>
              <a:rPr lang="en-US" sz="135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Файлы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4827240" y="3878312"/>
            <a:ext cx="3792992" cy="1732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65"/>
              </a:lnSpc>
              <a:spcBef>
                <a:spcPts val="240"/>
              </a:spcBef>
              <a:buNone/>
            </a:pPr>
            <a:r>
              <a:rPr lang="en-US" sz="975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Результаты</a:t>
            </a:r>
            <a:endParaRPr lang="en-US" sz="975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8F9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2254853" y="381000"/>
            <a:ext cx="4634294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300"/>
              </a:lnSpc>
              <a:buNone/>
            </a:pPr>
            <a:r>
              <a:rPr lang="en-US" sz="3300" b="1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Результаты и экспорт</a:t>
            </a:r>
            <a:endParaRPr lang="en-US" sz="3300" dirty="0"/>
          </a:p>
        </p:txBody>
      </p:sp>
      <p:sp>
        <p:nvSpPr>
          <p:cNvPr id="4" name="Text 2"/>
          <p:cNvSpPr/>
          <p:nvPr/>
        </p:nvSpPr>
        <p:spPr>
          <a:xfrm>
            <a:off x="457200" y="1028700"/>
            <a:ext cx="2641550" cy="1714500"/>
          </a:xfrm>
          <a:prstGeom prst="roundRect">
            <a:avLst>
              <a:gd name="adj" fmla="val 5556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57200" y="1052513"/>
            <a:ext cx="2641550" cy="0"/>
          </a:xfrm>
          <a:prstGeom prst="line">
            <a:avLst/>
          </a:prstGeom>
          <a:noFill/>
          <a:ln w="47625">
            <a:solidFill>
              <a:srgbClr val="B165FB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180398" y="1228725"/>
            <a:ext cx="1195007" cy="296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33"/>
              </a:lnSpc>
              <a:spcAft>
                <a:spcPts val="960"/>
              </a:spcAft>
              <a:buNone/>
            </a:pPr>
            <a:r>
              <a:rPr lang="en-US" sz="210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CSV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609600" y="1646932"/>
            <a:ext cx="2336750" cy="876300"/>
          </a:xfrm>
          <a:prstGeom prst="rect">
            <a:avLst/>
          </a:prstGeom>
          <a:noFill/>
          <a:ln/>
        </p:spPr>
        <p:txBody>
          <a:bodyPr wrap="square" lIns="95250" tIns="0" rIns="0" bIns="0" rtlCol="0" anchor="t"/>
          <a:lstStyle/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Таблица всех шагов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Координаты, энергии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TrackID, ParentID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3251150" y="1028700"/>
            <a:ext cx="2641550" cy="1714500"/>
          </a:xfrm>
          <a:prstGeom prst="roundRect">
            <a:avLst>
              <a:gd name="adj" fmla="val 5556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51150" y="1052513"/>
            <a:ext cx="2641550" cy="0"/>
          </a:xfrm>
          <a:prstGeom prst="line">
            <a:avLst/>
          </a:prstGeom>
          <a:noFill/>
          <a:ln w="47625">
            <a:solidFill>
              <a:srgbClr val="40695B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974348" y="1228725"/>
            <a:ext cx="1195007" cy="296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33"/>
              </a:lnSpc>
              <a:spcAft>
                <a:spcPts val="960"/>
              </a:spcAft>
              <a:buNone/>
            </a:pPr>
            <a:r>
              <a:rPr lang="en-US" sz="2100" b="1" dirty="0">
                <a:solidFill>
                  <a:srgbClr val="40695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JSON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3403550" y="1646932"/>
            <a:ext cx="2336750" cy="876300"/>
          </a:xfrm>
          <a:prstGeom prst="rect">
            <a:avLst/>
          </a:prstGeom>
          <a:noFill/>
          <a:ln/>
        </p:spPr>
        <p:txBody>
          <a:bodyPr wrap="square" lIns="95250" tIns="0" rIns="0" bIns="0" rtlCol="0" anchor="t"/>
          <a:lstStyle/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Статистика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Сравнение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Частота процессов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6045101" y="1028700"/>
            <a:ext cx="2641550" cy="1714500"/>
          </a:xfrm>
          <a:prstGeom prst="roundRect">
            <a:avLst>
              <a:gd name="adj" fmla="val 5556"/>
            </a:avLst>
          </a:prstGeom>
          <a:solidFill>
            <a:srgbClr val="F8F9F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45101" y="1052513"/>
            <a:ext cx="2641550" cy="0"/>
          </a:xfrm>
          <a:prstGeom prst="line">
            <a:avLst/>
          </a:prstGeom>
          <a:noFill/>
          <a:ln w="47625">
            <a:solidFill>
              <a:srgbClr val="B165F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768298" y="1228725"/>
            <a:ext cx="1195007" cy="2963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333"/>
              </a:lnSpc>
              <a:spcAft>
                <a:spcPts val="960"/>
              </a:spcAft>
              <a:buNone/>
            </a:pPr>
            <a:r>
              <a:rPr lang="en-US" sz="2100" b="1" dirty="0">
                <a:solidFill>
                  <a:srgbClr val="B165FB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TXT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6197501" y="1646932"/>
            <a:ext cx="2336750" cy="876300"/>
          </a:xfrm>
          <a:prstGeom prst="rect">
            <a:avLst/>
          </a:prstGeom>
          <a:noFill/>
          <a:ln/>
        </p:spPr>
        <p:txBody>
          <a:bodyPr wrap="square" lIns="95250" tIns="0" rIns="0" bIns="0" rtlCol="0" anchor="t"/>
          <a:lstStyle/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Полный отчёт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Объяснения</a:t>
            </a:r>
            <a:endParaRPr lang="en-US" sz="1350" dirty="0"/>
          </a:p>
          <a:p>
            <a:pPr algn="l" marL="95250" indent="-95250">
              <a:lnSpc>
                <a:spcPts val="2100"/>
              </a:lnSpc>
              <a:buSzPct val="100000"/>
              <a:buChar char="•"/>
            </a:pPr>
            <a:r>
              <a:rPr lang="en-US" sz="1350" dirty="0">
                <a:solidFill>
                  <a:srgbClr val="181B24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Рекомендации</a:t>
            </a:r>
            <a:endParaRPr lang="en-US" sz="1350" dirty="0"/>
          </a:p>
        </p:txBody>
      </p:sp>
      <p:pic>
        <p:nvPicPr>
          <p:cNvPr id="16" name="Image 0" descr="/tmp/rasterized-gradient-2919c5de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2895600"/>
            <a:ext cx="8229600" cy="908893"/>
          </a:xfrm>
          <a:prstGeom prst="rect">
            <a:avLst/>
          </a:prstGeom>
        </p:spPr>
      </p:pic>
      <p:sp>
        <p:nvSpPr>
          <p:cNvPr id="17" name="Text 14"/>
          <p:cNvSpPr/>
          <p:nvPr/>
        </p:nvSpPr>
        <p:spPr>
          <a:xfrm>
            <a:off x="2560892" y="3078361"/>
            <a:ext cx="4022217" cy="25390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Графики PNG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561320" y="3408462"/>
            <a:ext cx="8021360" cy="2132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680"/>
              </a:lnSpc>
              <a:spcBef>
                <a:spcPts val="600"/>
              </a:spcBef>
              <a:buNone/>
            </a:pPr>
            <a:r>
              <a:rPr lang="en-US" sz="12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Визуализации в высоком разрешении</a:t>
            </a:r>
            <a:endParaRPr lang="en-US" sz="1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2025-10-23T18:22:35Z</dcterms:created>
  <dcterms:modified xsi:type="dcterms:W3CDTF">2025-10-23T18:22:35Z</dcterms:modified>
</cp:coreProperties>
</file>